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9" r:id="rId16"/>
    <p:sldId id="269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alatino Linotype" panose="02040502050505030304" pitchFamily="18" charset="0"/>
      <p:regular r:id="rId31"/>
      <p:bold r:id="rId32"/>
      <p:italic r:id="rId33"/>
      <p:boldItalic r:id="rId34"/>
    </p:embeddedFont>
    <p:embeddedFont>
      <p:font typeface="Roboto Mono" panose="020B0604020202020204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>
      <p:cViewPr>
        <p:scale>
          <a:sx n="122" d="100"/>
          <a:sy n="122" d="100"/>
        </p:scale>
        <p:origin x="-131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9329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alatino Linotype"/>
              <a:buNone/>
              <a:defRPr sz="80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ourier New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alatino Linotype"/>
              <a:buNone/>
              <a:defRPr sz="48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ourier New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ourier New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ourier New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ourier New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365760" y="1600200"/>
            <a:ext cx="4041648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41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3"/>
          </p:nvPr>
        </p:nvSpPr>
        <p:spPr>
          <a:xfrm>
            <a:off x="457200" y="2212848"/>
            <a:ext cx="4041648" cy="391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4"/>
          </p:nvPr>
        </p:nvSpPr>
        <p:spPr>
          <a:xfrm>
            <a:off x="4672584" y="2212848"/>
            <a:ext cx="4041648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latino Linotype"/>
              <a:buNone/>
              <a:defRPr sz="28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719137" y="273050"/>
            <a:ext cx="4995863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5907087" y="2438400"/>
            <a:ext cx="3008313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ourier New"/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Courier New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Courier New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Courier New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latino Linotype"/>
              <a:buNone/>
              <a:defRPr sz="28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1508126" y="1143000"/>
            <a:ext cx="6054724" cy="4541044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50800" dir="5400000" algn="ctr" rotWithShape="0">
              <a:srgbClr val="000000">
                <a:alpha val="2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ourier New"/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1679576" y="5810250"/>
            <a:ext cx="571182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ourier New"/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Courier New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Courier New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Courier New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rgbClr val="F3F3F3"/>
            </a:gs>
            <a:gs pos="92000">
              <a:srgbClr val="D8D8D8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kevdp.github.io/PythonDataScienceHandbook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379059" y="825946"/>
            <a:ext cx="8472361" cy="226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69"/>
              <a:buFont typeface="Palatino Linotype"/>
              <a:buNone/>
            </a:pPr>
            <a:r>
              <a:rPr lang="en-GB" sz="5400" dirty="0" smtClean="0"/>
              <a:t>Python For Data Science</a:t>
            </a:r>
            <a:br>
              <a:rPr lang="en-GB" sz="5400" dirty="0" smtClean="0"/>
            </a:br>
            <a:r>
              <a:rPr lang="en-GB" sz="5400" dirty="0" smtClean="0"/>
              <a:t>Part 1</a:t>
            </a:r>
            <a:endParaRPr sz="4800"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442468" y="3245294"/>
            <a:ext cx="6400800" cy="83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</a:pPr>
            <a:r>
              <a:rPr lang="en-GB" sz="2800" b="0" i="0" u="none" strike="noStrike" cap="none" dirty="0" err="1" smtClean="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lang="en-GB" sz="2800" dirty="0" smtClean="0">
                <a:latin typeface="Roboto Mono"/>
                <a:ea typeface="Roboto Mono"/>
                <a:cs typeface="Roboto Mono"/>
                <a:sym typeface="Roboto Mono"/>
              </a:rPr>
              <a:t>, Pandas and </a:t>
            </a:r>
            <a:r>
              <a:rPr lang="en-GB" sz="2800" dirty="0" err="1" smtClean="0">
                <a:latin typeface="Roboto Mono"/>
                <a:ea typeface="Roboto Mono"/>
                <a:cs typeface="Roboto Mono"/>
                <a:sym typeface="Roboto Mono"/>
              </a:rPr>
              <a:t>Matplotlib</a:t>
            </a:r>
            <a:endParaRPr lang="en-GB" sz="28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</a:pPr>
            <a:r>
              <a:rPr lang="en-GB" sz="2800" b="0" i="0" u="none" strike="noStrike" cap="none" dirty="0" smtClean="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Exploring core libraries</a:t>
            </a:r>
            <a:endParaRPr sz="2800" b="0" i="0" u="none" strike="noStrike" cap="none" dirty="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6" name="Google Shape;96;p13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61666" y="4212492"/>
            <a:ext cx="4650153" cy="194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GB" sz="4000" b="0" i="0" u="none" strike="noStrike" cap="none" dirty="0" smtClean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bit.ly/</a:t>
            </a:r>
            <a:r>
              <a:rPr lang="en-GB" sz="4000" dirty="0" err="1" smtClean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python_git</a:t>
            </a:r>
            <a:r>
              <a:rPr lang="en-GB" sz="4000" b="0" i="0" u="none" strike="noStrike" cap="none" dirty="0" smtClean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dirty="0"/>
          </a:p>
          <a:p>
            <a:pPr marL="45720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GB" sz="4000" b="0" i="0" u="none" strike="noStrike" cap="none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GB" sz="4000" b="0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  <a:r>
              <a:rPr lang="en-GB" sz="4000" b="0" i="0" u="none" strike="noStrike" cap="none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3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3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NumPy</a:t>
            </a:r>
            <a:r>
              <a:rPr lang="en-GB" sz="4400" dirty="0" smtClean="0"/>
              <a:t> </a:t>
            </a:r>
            <a:r>
              <a:rPr lang="en-GB" sz="4400" dirty="0" err="1" smtClean="0"/>
              <a:t>Concatenati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D:\Education\University\AI Society\Python-For-Data-Science\explanation_numpy-concatenate-axis-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8" y="1585913"/>
            <a:ext cx="79629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9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NumPy</a:t>
            </a:r>
            <a:r>
              <a:rPr lang="en-GB" sz="4400" dirty="0" smtClean="0"/>
              <a:t> </a:t>
            </a:r>
            <a:r>
              <a:rPr lang="en-GB" sz="4400" dirty="0" err="1" smtClean="0"/>
              <a:t>Concatenati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D:\Education\University\AI Society\Python-For-Data-Science\explanation_numpy-concatenate-axis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95" y="1533893"/>
            <a:ext cx="6718300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27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NumPy</a:t>
            </a:r>
            <a:r>
              <a:rPr lang="en-GB" sz="4400" dirty="0" smtClean="0"/>
              <a:t> Broadcasting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D:\Education\University\AI Society\Python-For-Data-Science\02.05-broadcast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11" y="1795951"/>
            <a:ext cx="5487988" cy="41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92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NumPy</a:t>
            </a:r>
            <a:r>
              <a:rPr lang="en-GB" sz="4400" dirty="0" smtClean="0"/>
              <a:t> Aggregation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18" name="Picture 2" descr="D:\Education\University\AI Society\Python-For-Data-Science\numpy-axes-np-sum-axis-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33" y="1951648"/>
            <a:ext cx="72898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4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NumPy</a:t>
            </a:r>
            <a:r>
              <a:rPr lang="en-GB" sz="4400" dirty="0" smtClean="0"/>
              <a:t> Aggregation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D:\Education\University\AI Society\Python-For-Data-Science\numpy-axes-np-sum-axis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2234956"/>
            <a:ext cx="71628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6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smtClean="0"/>
              <a:t>Pandas Introduction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980090" y="3009849"/>
            <a:ext cx="72426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 smtClean="0"/>
              <a:t>bit.ly/</a:t>
            </a:r>
            <a:r>
              <a:rPr lang="en-GB" sz="6000" dirty="0" err="1" smtClean="0"/>
              <a:t>python_pandas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07154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smtClean="0"/>
              <a:t>Pandas Introduction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17;p15"/>
          <p:cNvSpPr txBox="1"/>
          <p:nvPr/>
        </p:nvSpPr>
        <p:spPr>
          <a:xfrm>
            <a:off x="617913" y="1550645"/>
            <a:ext cx="8229600" cy="445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One of the key paradigms of Python is clear and understandable code.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In this sense Pandas is one of the most </a:t>
            </a:r>
            <a:r>
              <a:rPr lang="en-GB" sz="2400" dirty="0" err="1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Pythonic</a:t>
            </a: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 libraries you will find out there. 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888888"/>
                </a:solidFill>
                <a:latin typeface="Roboto"/>
                <a:ea typeface="Roboto"/>
              </a:rPr>
              <a:t>It </a:t>
            </a:r>
            <a:r>
              <a:rPr lang="en-GB" sz="2400" dirty="0">
                <a:solidFill>
                  <a:srgbClr val="888888"/>
                </a:solidFill>
                <a:latin typeface="Roboto"/>
                <a:ea typeface="Roboto"/>
              </a:rPr>
              <a:t>offers powerful, expressive and flexible data structures that make data manipulation and analysis easy</a:t>
            </a: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</a:rPr>
              <a:t>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Something that would take dozen of line of code in </a:t>
            </a:r>
            <a:r>
              <a:rPr lang="en-GB" sz="2400" dirty="0" err="1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NumPy</a:t>
            </a: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 can be written in a few in Pandas.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Disadvantages? It is slower and you have to learn a load of new syntax…</a:t>
            </a:r>
            <a:endParaRPr lang="en-GB" sz="2400" dirty="0">
              <a:solidFill>
                <a:srgbClr val="888888"/>
              </a:solidFill>
              <a:latin typeface="Roboto"/>
              <a:ea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052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smtClean="0"/>
              <a:t>Pandas Data Structures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D:\Education\University\AI Society\Images\finallpanda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40" y="1598366"/>
            <a:ext cx="7562594" cy="46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52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smtClean="0"/>
              <a:t>Pandas Data Structures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90" name="Picture 2" descr="D:\Education\University\AI Society\Images\dataSER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6" y="1741486"/>
            <a:ext cx="7493385" cy="43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67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smtClean="0"/>
              <a:t>Pandas </a:t>
            </a:r>
            <a:r>
              <a:rPr lang="en-GB" sz="4400" dirty="0" err="1" smtClean="0"/>
              <a:t>vs</a:t>
            </a:r>
            <a:r>
              <a:rPr lang="en-GB" sz="4400" dirty="0" smtClean="0"/>
              <a:t> </a:t>
            </a:r>
            <a:r>
              <a:rPr lang="en-GB" sz="4400" dirty="0" err="1" smtClean="0"/>
              <a:t>NumPy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17;p15"/>
          <p:cNvSpPr txBox="1"/>
          <p:nvPr/>
        </p:nvSpPr>
        <p:spPr>
          <a:xfrm>
            <a:off x="617913" y="1550645"/>
            <a:ext cx="8229600" cy="445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Different syntax for accessing elements within the data structure.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The use of named columns make the code more readable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Similar aggregation functions. </a:t>
            </a:r>
            <a:r>
              <a:rPr lang="en-GB" sz="2400" dirty="0" smtClean="0">
                <a:solidFill>
                  <a:schemeClr val="bg2"/>
                </a:solidFill>
                <a:latin typeface="Roboto"/>
                <a:ea typeface="Roboto"/>
                <a:sym typeface="Roboto"/>
              </a:rPr>
              <a:t>Try comparing the performance between the two libraries?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Pandas makes it much easier to perform large scale operations such as filling empty values or resampling the data set</a:t>
            </a: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It is particularly useful when working with complicated Time Series data such as Stock Markets.</a:t>
            </a:r>
            <a:endParaRPr lang="en-GB" sz="2400" dirty="0">
              <a:solidFill>
                <a:srgbClr val="888888"/>
              </a:solidFill>
              <a:latin typeface="Roboto"/>
              <a:ea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2464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379046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800" b="0" i="0" u="none" strike="noStrike" cap="none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Upcoming </a:t>
            </a:r>
            <a:r>
              <a:rPr lang="en-GB" sz="4800" dirty="0" smtClean="0"/>
              <a:t>Events</a:t>
            </a:r>
            <a:endParaRPr sz="4800" b="0" i="0" u="none" strike="noStrike" cap="none" dirty="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05" name="Google Shape;105;p14" descr="C:\Users\Lucker\Desktop\uos_logo-43510ec698fad827a8e6e2fe9dbfeeaf76f28b8ae4d83950649c9618e7a4444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C:\Users\Lucker\Downloads\SAIS.jpg"/>
          <p:cNvPicPr preferRelativeResize="0"/>
          <p:nvPr/>
        </p:nvPicPr>
        <p:blipFill rotWithShape="1">
          <a:blip r:embed="rId4">
            <a:alphaModFix/>
          </a:blip>
          <a:srcRect l="14644" t="10879" r="14225" b="25499"/>
          <a:stretch/>
        </p:blipFill>
        <p:spPr>
          <a:xfrm>
            <a:off x="8402532" y="-2630"/>
            <a:ext cx="741468" cy="663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Группа 1"/>
          <p:cNvGrpSpPr/>
          <p:nvPr/>
        </p:nvGrpSpPr>
        <p:grpSpPr>
          <a:xfrm>
            <a:off x="478513" y="2446616"/>
            <a:ext cx="3568721" cy="3127849"/>
            <a:chOff x="260863" y="1959966"/>
            <a:chExt cx="3568721" cy="3127849"/>
          </a:xfrm>
        </p:grpSpPr>
        <p:sp>
          <p:nvSpPr>
            <p:cNvPr id="107" name="Google Shape;107;p14"/>
            <p:cNvSpPr/>
            <p:nvPr/>
          </p:nvSpPr>
          <p:spPr>
            <a:xfrm>
              <a:off x="260863" y="3612759"/>
              <a:ext cx="3568721" cy="1475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 dirty="0" smtClean="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Terminator Film Night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800" b="1" dirty="0" smtClean="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Thursday 24</a:t>
              </a:r>
              <a:r>
                <a:rPr lang="en-GB" sz="1800" b="1" baseline="30000" dirty="0" smtClean="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th</a:t>
              </a:r>
              <a:r>
                <a:rPr lang="en-GB" sz="1800" b="1" dirty="0" smtClean="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of October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 dirty="0" smtClean="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Exact details to be determined…</a:t>
              </a:r>
              <a:br>
                <a:rPr lang="en-GB" sz="1600" b="0" i="0" u="none" strike="noStrike" cap="none" dirty="0" smtClean="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pic>
          <p:nvPicPr>
            <p:cNvPr id="1026" name="Picture 2" descr="https://lh6.googleusercontent.com/GwWDeIDFLV3-thZAU3Fu2sw5jthcwf2_4D28AxOnzXvDDB6CQrAFi85cQn0KK8dg7sEIF7ZbaaBaG1KoYJi9wbjO_Xc_KwFVCVQoQzNl6QrwGDoNtJH7HcsOqKxQwgqmH-6I5catfx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60" y="1959966"/>
              <a:ext cx="3355925" cy="165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D:\Education\University\AI Society\Images\SM_Logos-New-wh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782" y="2611398"/>
            <a:ext cx="2387604" cy="106487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07;p14"/>
          <p:cNvSpPr/>
          <p:nvPr/>
        </p:nvSpPr>
        <p:spPr>
          <a:xfrm>
            <a:off x="4267197" y="4140312"/>
            <a:ext cx="4767385" cy="179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Talk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From a founder of Sentient Machines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Exploring her journey as a founder and technology behind the project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 b="1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r>
              <a:rPr lang="en-GB" sz="1800" b="1" baseline="30000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th</a:t>
            </a:r>
            <a:r>
              <a:rPr lang="en-GB" sz="1800" b="1" dirty="0" smtClean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of November, 17:00 in Diamond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16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Matplotlib</a:t>
            </a:r>
            <a:r>
              <a:rPr lang="en-GB" sz="4400" dirty="0" smtClean="0"/>
              <a:t> Introduction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157257" y="3087529"/>
            <a:ext cx="72250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 smtClean="0"/>
              <a:t>bit.ly/</a:t>
            </a:r>
            <a:r>
              <a:rPr lang="en-GB" sz="5400" dirty="0" err="1" smtClean="0"/>
              <a:t>python_matplotlib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47509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Matplotlib</a:t>
            </a:r>
            <a:r>
              <a:rPr lang="en-GB" sz="4400" dirty="0" smtClean="0"/>
              <a:t> Introduction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17;p15"/>
          <p:cNvSpPr txBox="1"/>
          <p:nvPr/>
        </p:nvSpPr>
        <p:spPr>
          <a:xfrm>
            <a:off x="617913" y="1550645"/>
            <a:ext cx="8229600" cy="445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17;p15"/>
          <p:cNvSpPr txBox="1"/>
          <p:nvPr/>
        </p:nvSpPr>
        <p:spPr>
          <a:xfrm>
            <a:off x="707790" y="1663253"/>
            <a:ext cx="8229600" cy="445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Plotting library that can be run on almost any machine</a:t>
            </a:r>
            <a:br>
              <a:rPr lang="en-GB" sz="28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</a:br>
            <a:endParaRPr lang="en-GB" sz="2800" dirty="0" smtClean="0">
              <a:solidFill>
                <a:srgbClr val="888888"/>
              </a:solidFill>
              <a:latin typeface="Roboto"/>
              <a:ea typeface="Roboto"/>
              <a:sym typeface="Roboto"/>
            </a:endParaRP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A core of many modern plotting tools such as </a:t>
            </a:r>
            <a:r>
              <a:rPr lang="en-GB" sz="2800" dirty="0" err="1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Seaborn</a:t>
            </a:r>
            <a:r>
              <a:rPr lang="en-GB" sz="28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/>
            </a:r>
            <a:br>
              <a:rPr lang="en-GB" sz="28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</a:br>
            <a:endParaRPr lang="en-GB" sz="2800" dirty="0" smtClean="0">
              <a:solidFill>
                <a:srgbClr val="888888"/>
              </a:solidFill>
              <a:latin typeface="Roboto"/>
              <a:ea typeface="Roboto"/>
              <a:sym typeface="Roboto"/>
            </a:endParaRP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Again, has a steep learning curve but important to understand its core functionality.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888888"/>
              </a:solidFill>
              <a:latin typeface="Roboto"/>
              <a:ea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0084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Matplotlib</a:t>
            </a:r>
            <a:r>
              <a:rPr lang="en-GB" sz="4400" dirty="0" smtClean="0"/>
              <a:t> Hierarchy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 descr="https://files.realpython.com/media/fig_map.bc8c7cabd8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05" y="1550644"/>
            <a:ext cx="4595770" cy="47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4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460753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Matplotlib</a:t>
            </a:r>
            <a:r>
              <a:rPr lang="en-GB" sz="4400" dirty="0" smtClean="0"/>
              <a:t> Hierarchy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Картинки по запросу matplotlib object hierarch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3" y="1391142"/>
            <a:ext cx="5072185" cy="50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89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460753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smtClean="0"/>
              <a:t>Iris Flower Dataset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82" name="Picture 2" descr="D:\Education\University\AI Society\Images\1_7bnLKsChXq94QjtAiRn40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45" y="1963526"/>
            <a:ext cx="8042154" cy="30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17;p15"/>
          <p:cNvSpPr txBox="1"/>
          <p:nvPr/>
        </p:nvSpPr>
        <p:spPr>
          <a:xfrm>
            <a:off x="609475" y="5103675"/>
            <a:ext cx="8229600" cy="112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>
              <a:spcBef>
                <a:spcPts val="480"/>
              </a:spcBef>
              <a:buClr>
                <a:srgbClr val="7F7F7F"/>
              </a:buClr>
              <a:buSzPts val="2400"/>
            </a:pPr>
            <a:r>
              <a:rPr lang="en-GB" sz="1600" dirty="0">
                <a:solidFill>
                  <a:schemeClr val="tx1"/>
                </a:solidFill>
                <a:latin typeface="Roboto"/>
                <a:ea typeface="Roboto"/>
              </a:rPr>
              <a:t>The Iris flower data set or Fisher's Iris data set is a </a:t>
            </a:r>
            <a:r>
              <a:rPr lang="en-GB" sz="1600" dirty="0" smtClean="0">
                <a:solidFill>
                  <a:schemeClr val="tx1"/>
                </a:solidFill>
                <a:latin typeface="Roboto"/>
                <a:ea typeface="Roboto"/>
              </a:rPr>
              <a:t>multivariate data set</a:t>
            </a:r>
            <a:r>
              <a:rPr lang="en-GB" sz="1600" dirty="0">
                <a:solidFill>
                  <a:schemeClr val="tx1"/>
                </a:solidFill>
                <a:latin typeface="Roboto"/>
                <a:ea typeface="Roboto"/>
              </a:rPr>
              <a:t> introduced by the </a:t>
            </a:r>
            <a:r>
              <a:rPr lang="en-GB" sz="1600" dirty="0" smtClean="0">
                <a:solidFill>
                  <a:schemeClr val="tx1"/>
                </a:solidFill>
                <a:latin typeface="Roboto"/>
                <a:ea typeface="Roboto"/>
              </a:rPr>
              <a:t>British statistician</a:t>
            </a:r>
            <a:r>
              <a:rPr lang="en-GB" sz="1600" dirty="0">
                <a:solidFill>
                  <a:schemeClr val="tx1"/>
                </a:solidFill>
                <a:latin typeface="Roboto"/>
                <a:ea typeface="Roboto"/>
              </a:rPr>
              <a:t> and </a:t>
            </a:r>
            <a:r>
              <a:rPr lang="en-GB" sz="1600" dirty="0" smtClean="0">
                <a:solidFill>
                  <a:schemeClr val="tx1"/>
                </a:solidFill>
                <a:latin typeface="Roboto"/>
                <a:ea typeface="Roboto"/>
              </a:rPr>
              <a:t>biologist Ronald Fisher</a:t>
            </a:r>
            <a:r>
              <a:rPr lang="en-GB" sz="1600" dirty="0">
                <a:solidFill>
                  <a:schemeClr val="tx1"/>
                </a:solidFill>
                <a:latin typeface="Roboto"/>
                <a:ea typeface="Roboto"/>
              </a:rPr>
              <a:t> in his 1936 paper The use of multiple measurements in taxonomic problems as an example of </a:t>
            </a:r>
            <a:r>
              <a:rPr lang="en-GB" sz="1600" dirty="0" smtClean="0">
                <a:solidFill>
                  <a:schemeClr val="tx1"/>
                </a:solidFill>
                <a:latin typeface="Roboto"/>
                <a:ea typeface="Roboto"/>
              </a:rPr>
              <a:t>linear discriminant analysis.</a:t>
            </a:r>
            <a:endParaRPr lang="en-GB" sz="1600" dirty="0">
              <a:solidFill>
                <a:schemeClr val="tx1"/>
              </a:solidFill>
              <a:latin typeface="Roboto"/>
              <a:ea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28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79000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ctrTitle"/>
          </p:nvPr>
        </p:nvSpPr>
        <p:spPr>
          <a:xfrm>
            <a:off x="219985" y="-1"/>
            <a:ext cx="8472361" cy="118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69"/>
              <a:buFont typeface="Palatino Linotype"/>
              <a:buNone/>
            </a:pPr>
            <a:r>
              <a:rPr lang="en-GB" sz="5400" dirty="0" smtClean="0"/>
              <a:t>Accessing the Code</a:t>
            </a:r>
            <a:endParaRPr sz="4800" dirty="0"/>
          </a:p>
        </p:txBody>
      </p:sp>
      <p:pic>
        <p:nvPicPr>
          <p:cNvPr id="115" name="Google Shape;115;p15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656954" y="1408014"/>
            <a:ext cx="8229600" cy="484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GB" sz="20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There are two options </a:t>
            </a:r>
            <a: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GB" sz="20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accessing the code:</a:t>
            </a:r>
          </a:p>
          <a:p>
            <a:pPr marL="76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lang="en-GB" sz="2000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33400" indent="-457200">
              <a:spcBef>
                <a:spcPts val="480"/>
              </a:spcBef>
              <a:buClr>
                <a:srgbClr val="7F7F7F"/>
              </a:buClr>
              <a:buSzPts val="2400"/>
              <a:buFont typeface="+mj-lt"/>
              <a:buAutoNum type="arabicPeriod"/>
            </a:pPr>
            <a:r>
              <a:rPr lang="en-GB" sz="20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Trough </a:t>
            </a:r>
            <a:r>
              <a:rPr lang="en-GB" sz="2000" b="0" i="0" u="none" strike="noStrike" cap="none" dirty="0" err="1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Gi</a:t>
            </a:r>
            <a:r>
              <a:rPr lang="en-GB" sz="2000" dirty="0" err="1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-GB" sz="2000" b="0" i="0" u="none" strike="noStrike" cap="none" dirty="0" err="1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ub</a:t>
            </a:r>
            <a:r>
              <a:rPr lang="en-GB" sz="20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 page which can be found here:</a:t>
            </a:r>
            <a:br>
              <a:rPr lang="en-GB" sz="20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0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GB" sz="20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5400" dirty="0" smtClean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bit.ly\</a:t>
            </a:r>
            <a:r>
              <a:rPr lang="en-GB" sz="5400" dirty="0" err="1" smtClean="0">
                <a:solidFill>
                  <a:schemeClr val="tx1"/>
                </a:solidFill>
              </a:rPr>
              <a:t>python_git</a:t>
            </a:r>
            <a:endParaRPr lang="en-GB" sz="5400" dirty="0" smtClean="0">
              <a:solidFill>
                <a:schemeClr val="tx1"/>
              </a:solidFill>
            </a:endParaRPr>
          </a:p>
          <a:p>
            <a:pPr marL="533400" indent="-457200">
              <a:spcBef>
                <a:spcPts val="480"/>
              </a:spcBef>
              <a:buClr>
                <a:srgbClr val="7F7F7F"/>
              </a:buClr>
              <a:buSzPts val="2400"/>
              <a:buFont typeface="+mj-lt"/>
              <a:buAutoNum type="arabicPeriod"/>
            </a:pPr>
            <a:endParaRPr lang="en-GB" sz="2000" b="0" i="0" u="none" strike="noStrike" cap="none" dirty="0" smtClean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33400" indent="-457200">
              <a:spcBef>
                <a:spcPts val="480"/>
              </a:spcBef>
              <a:buClr>
                <a:srgbClr val="7F7F7F"/>
              </a:buClr>
              <a:buSzPts val="2400"/>
              <a:buFont typeface="+mj-lt"/>
              <a:buAutoNum type="arabicPeriod"/>
            </a:pPr>
            <a: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Using Google </a:t>
            </a:r>
            <a:r>
              <a:rPr lang="en-GB" sz="2000" dirty="0" err="1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Colab</a:t>
            </a:r>
            <a:r>
              <a:rPr lang="en-GB" sz="20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– we will provide one link at a time:</a:t>
            </a:r>
            <a:b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Here is a link to </a:t>
            </a:r>
            <a:r>
              <a:rPr lang="en-GB" sz="2000" dirty="0" err="1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 notebook:</a:t>
            </a:r>
            <a:b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5400" dirty="0">
                <a:solidFill>
                  <a:schemeClr val="tx1"/>
                </a:solidFill>
                <a:latin typeface="Roboto"/>
                <a:ea typeface="Roboto"/>
              </a:rPr>
              <a:t>bit.ly/</a:t>
            </a:r>
            <a:r>
              <a:rPr lang="en-GB" sz="5400" dirty="0" err="1">
                <a:solidFill>
                  <a:schemeClr val="tx1"/>
                </a:solidFill>
                <a:latin typeface="Roboto"/>
                <a:ea typeface="Roboto"/>
              </a:rPr>
              <a:t>python_numpy</a:t>
            </a:r>
            <a:r>
              <a:rPr lang="en-GB" sz="5400" dirty="0">
                <a:solidFill>
                  <a:schemeClr val="tx1"/>
                </a:solidFill>
                <a:latin typeface="Roboto"/>
                <a:ea typeface="Roboto"/>
                <a:sym typeface="Roboto"/>
              </a:rPr>
              <a:t> </a:t>
            </a:r>
          </a:p>
          <a:p>
            <a:pPr marL="533400"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+mj-lt"/>
              <a:buAutoNum type="arabicPeriod"/>
            </a:pPr>
            <a:endParaRPr lang="en-GB" sz="2000" b="0" i="0" u="none" strike="noStrike" cap="none" dirty="0" smtClean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2000" dirty="0">
              <a:solidFill>
                <a:srgbClr val="888888"/>
              </a:solidFill>
              <a:latin typeface="Roboto"/>
              <a:ea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457200" y="35915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800" b="0" i="0" u="none" strike="noStrike" cap="none" dirty="0" smtClean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Contents</a:t>
            </a:r>
            <a:endParaRPr sz="4800" b="0" i="0" u="none" strike="noStrike" cap="none" dirty="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98010" y="1330612"/>
            <a:ext cx="8229600" cy="4952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>
              <a:buNone/>
            </a:pPr>
            <a:r>
              <a:rPr lang="en-GB" sz="20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In this workshop we will cover</a:t>
            </a:r>
            <a:r>
              <a:rPr lang="en-GB" sz="20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76200" indent="0">
              <a:buNone/>
            </a:pPr>
            <a:endParaRPr sz="2000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320"/>
              </a:spcBef>
            </a:pPr>
            <a:r>
              <a:rPr lang="en-GB" sz="2000" dirty="0" err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Jupyter</a:t>
            </a:r>
            <a:r>
              <a:rPr lang="en-GB" sz="20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 Notebook</a:t>
            </a:r>
          </a:p>
          <a:p>
            <a:pPr>
              <a:spcBef>
                <a:spcPts val="320"/>
              </a:spcBef>
            </a:pPr>
            <a:r>
              <a:rPr lang="en-GB" sz="2000" dirty="0" err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GB" sz="20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1"/>
            <a:r>
              <a:rPr lang="en-GB" sz="1200" dirty="0" err="1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GB" sz="12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Arrays and Attributes</a:t>
            </a:r>
          </a:p>
          <a:p>
            <a:pPr lvl="1"/>
            <a:r>
              <a:rPr lang="en-GB" sz="1200" dirty="0" err="1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UFunc</a:t>
            </a:r>
            <a:r>
              <a:rPr lang="en-GB" sz="12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and Broadcasting</a:t>
            </a:r>
          </a:p>
          <a:p>
            <a:pPr lvl="1"/>
            <a:r>
              <a:rPr lang="en-GB" sz="12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Aggregation</a:t>
            </a:r>
          </a:p>
          <a:p>
            <a:pPr>
              <a:spcBef>
                <a:spcPts val="320"/>
              </a:spcBef>
            </a:pPr>
            <a:r>
              <a:rPr lang="en-GB" sz="20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Pandas </a:t>
            </a:r>
          </a:p>
          <a:p>
            <a:pPr lvl="1"/>
            <a:r>
              <a:rPr lang="en-GB" sz="12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Pandas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Data Structures (Series and </a:t>
            </a:r>
            <a:r>
              <a:rPr lang="en-GB" sz="1200" dirty="0" err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DataFrame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1"/>
            <a:r>
              <a:rPr lang="en-GB" sz="12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Importing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</a:p>
          <a:p>
            <a:pPr lvl="1"/>
            <a:r>
              <a:rPr lang="en-GB" sz="12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Cleaning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data using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Pandas</a:t>
            </a:r>
          </a:p>
          <a:p>
            <a:pPr>
              <a:spcBef>
                <a:spcPts val="320"/>
              </a:spcBef>
            </a:pPr>
            <a:r>
              <a:rPr lang="en-GB" sz="2000" dirty="0" err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r>
              <a:rPr lang="en-GB" sz="20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1"/>
            <a:r>
              <a:rPr lang="en-GB" sz="12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Plotting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Hierarchy</a:t>
            </a:r>
          </a:p>
          <a:p>
            <a:pPr lvl="1"/>
            <a:r>
              <a:rPr lang="en-GB" sz="12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Different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Interfaces</a:t>
            </a:r>
          </a:p>
          <a:p>
            <a:pPr lvl="1"/>
            <a:r>
              <a:rPr lang="en-GB" sz="12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Simple </a:t>
            </a:r>
            <a:r>
              <a:rPr lang="en-GB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Plots</a:t>
            </a:r>
          </a:p>
          <a:p>
            <a:pPr>
              <a:spcBef>
                <a:spcPts val="320"/>
              </a:spcBef>
            </a:pPr>
            <a:r>
              <a:rPr lang="en-GB" sz="20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Iris Flower Data Set Exercise</a:t>
            </a:r>
          </a:p>
          <a:p>
            <a:pPr marL="76200" indent="0">
              <a:spcBef>
                <a:spcPts val="320"/>
              </a:spcBef>
              <a:buNone/>
            </a:pPr>
            <a:r>
              <a:rPr lang="en-GB" sz="1600" dirty="0" smtClean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marL="76200" indent="0">
              <a:spcBef>
                <a:spcPts val="320"/>
              </a:spcBef>
              <a:buNone/>
            </a:pPr>
            <a:r>
              <a:rPr lang="en-GB" sz="1600" dirty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marL="76200" indent="0">
              <a:spcBef>
                <a:spcPts val="320"/>
              </a:spcBef>
              <a:buNone/>
            </a:pPr>
            <a:r>
              <a:rPr lang="en-GB" sz="2000" dirty="0">
                <a:latin typeface="Roboto"/>
                <a:ea typeface="Roboto"/>
                <a:cs typeface="Roboto"/>
                <a:sym typeface="Roboto"/>
              </a:rPr>
              <a:t>	</a:t>
            </a:r>
            <a:endParaRPr sz="400" dirty="0"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200" dirty="0">
              <a:latin typeface="Roboto"/>
              <a:ea typeface="Roboto"/>
              <a:cs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5" name="Google Shape;135;p17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:\Education\University\AI Society\Images\Created_with_Matplotlib-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62" y="4998213"/>
            <a:ext cx="1687956" cy="168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Education\University\AI Society\Images\1_wP8ubuQEIrtxtfd-DTOTig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97" y="3492988"/>
            <a:ext cx="2765199" cy="14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Education\University\AI Society\Images\numpy-logo-3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12" y="1761911"/>
            <a:ext cx="1716820" cy="17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Education\University\AI Society\Images\1200px-Jupyter_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62" y="1278197"/>
            <a:ext cx="1157835" cy="134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smtClean="0"/>
              <a:t>Reading Recommendation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D:\Education\University\AI Society\Images\PDSH-co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55" y="1762978"/>
            <a:ext cx="3465856" cy="457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59636" y="1762978"/>
            <a:ext cx="4554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6"/>
              </a:rPr>
              <a:t>https://jakevdp.github.io/PythonDataScienceHandbook/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49982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Jupyter</a:t>
            </a:r>
            <a:r>
              <a:rPr lang="en-GB" sz="4400" dirty="0" smtClean="0"/>
              <a:t> Notebook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17;p15"/>
          <p:cNvSpPr txBox="1"/>
          <p:nvPr/>
        </p:nvSpPr>
        <p:spPr>
          <a:xfrm>
            <a:off x="543666" y="1462719"/>
            <a:ext cx="8229600" cy="484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Notebook has the ability to re-run individual snippets</a:t>
            </a:r>
          </a:p>
          <a:p>
            <a:pPr marL="4191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In a notebook you can edit those snippets before re-running them.</a:t>
            </a:r>
          </a:p>
          <a:p>
            <a:pPr marL="4191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Powerful tool for educational purposes as well as prototyping and testing.</a:t>
            </a:r>
          </a:p>
          <a:p>
            <a:pPr marL="4191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However, would recommend using more advanced IDE’s for large project developments.</a:t>
            </a:r>
          </a:p>
          <a:p>
            <a:pPr marL="4191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191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b="0" i="0" u="none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TO RUN A SINGLE CELL PRESS </a:t>
            </a:r>
            <a:r>
              <a:rPr lang="en-GB" sz="2400" b="1" i="0" u="sng" strike="noStrike" cap="none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SHIFT + ENTER</a:t>
            </a:r>
          </a:p>
          <a:p>
            <a:pPr marL="4191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You can find more shortcuts under </a:t>
            </a:r>
            <a:b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Help -&gt; Keyboard Shortcuts</a:t>
            </a:r>
            <a:endParaRPr lang="en-GB" sz="2400" i="0" strike="noStrike" cap="none" dirty="0" smtClean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2000" dirty="0">
              <a:solidFill>
                <a:srgbClr val="888888"/>
              </a:solidFill>
              <a:latin typeface="Roboto"/>
              <a:ea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908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NumPy</a:t>
            </a:r>
            <a:r>
              <a:rPr lang="en-GB" sz="4400" dirty="0" smtClean="0"/>
              <a:t> Introduction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17;p15"/>
          <p:cNvSpPr txBox="1"/>
          <p:nvPr/>
        </p:nvSpPr>
        <p:spPr>
          <a:xfrm>
            <a:off x="543666" y="1408014"/>
            <a:ext cx="8229600" cy="484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</a:pPr>
            <a:endParaRPr lang="en-GB" sz="2000" b="0" i="0" u="none" strike="noStrike" cap="none" dirty="0" smtClean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2000" dirty="0">
              <a:solidFill>
                <a:srgbClr val="888888"/>
              </a:solidFill>
              <a:latin typeface="Roboto"/>
              <a:ea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7;p15"/>
          <p:cNvSpPr txBox="1"/>
          <p:nvPr/>
        </p:nvSpPr>
        <p:spPr>
          <a:xfrm>
            <a:off x="617913" y="2043014"/>
            <a:ext cx="8229600" cy="357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NumPy</a:t>
            </a: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 stands for Numerical Python.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Python itself is considered to have slow execution and so need a way to speed up some operations.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It is a core of almost every efficient programme you write in Python.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Hard to understand at times but extremely important to learn.</a:t>
            </a:r>
          </a:p>
          <a:p>
            <a:pPr marL="419100" lvl="0" indent="-342900">
              <a:spcBef>
                <a:spcPts val="480"/>
              </a:spcBef>
              <a:buClr>
                <a:srgbClr val="7F7F7F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888888"/>
                </a:solidFill>
                <a:latin typeface="Roboto"/>
                <a:ea typeface="Roboto"/>
                <a:sym typeface="Roboto"/>
              </a:rPr>
              <a:t>We are here to help you with this.</a:t>
            </a:r>
            <a:endParaRPr lang="en-GB" sz="2400" dirty="0">
              <a:solidFill>
                <a:srgbClr val="888888"/>
              </a:solidFill>
              <a:latin typeface="Roboto"/>
              <a:ea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lang="en-GB"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algn="ctr">
              <a:spcBef>
                <a:spcPts val="480"/>
              </a:spcBef>
              <a:buClr>
                <a:srgbClr val="7F7F7F"/>
              </a:buClr>
              <a:buSzPts val="2400"/>
            </a:pPr>
            <a:endParaRPr sz="44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236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NumPy</a:t>
            </a:r>
            <a:r>
              <a:rPr lang="en-GB" sz="4400" dirty="0" smtClean="0"/>
              <a:t> Axes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D:\Education\University\AI Society\Python-For-Data-Science\numpy-axes_cartesian-coordinate-examp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56" y="2429119"/>
            <a:ext cx="4253362" cy="275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Education\University\AI Society\Python-For-Data-Science\numpy-axes_point-in-cartesian-coordinates-examp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12" y="2376243"/>
            <a:ext cx="4165269" cy="282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69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457200" y="531088"/>
            <a:ext cx="8229600" cy="9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GB" sz="4400" dirty="0" err="1" smtClean="0"/>
              <a:t>NumPy</a:t>
            </a:r>
            <a:r>
              <a:rPr lang="en-GB" sz="4400" dirty="0" smtClean="0"/>
              <a:t> Axes</a:t>
            </a:r>
            <a:endParaRPr sz="44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145" name="Google Shape;145;p18" descr="C:\Users\Lucker\Downloads\SAIS.jpg"/>
          <p:cNvPicPr preferRelativeResize="0"/>
          <p:nvPr/>
        </p:nvPicPr>
        <p:blipFill rotWithShape="1">
          <a:blip r:embed="rId3">
            <a:alphaModFix/>
          </a:blip>
          <a:srcRect l="14644" t="10879" r="14225" b="25499"/>
          <a:stretch/>
        </p:blipFill>
        <p:spPr>
          <a:xfrm>
            <a:off x="8402532" y="5462"/>
            <a:ext cx="741468" cy="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C:\Users\Lucker\Desktop\uos_logo-43510ec698fad827a8e6e2fe9dbfeeaf76f28b8ae4d83950649c9618e7a4444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"/>
            <a:ext cx="1691680" cy="66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92464" y="1600200"/>
            <a:ext cx="8229600" cy="489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D:\Education\University\AI Society\Python-For-Data-Science\numpy-arrays-have-ax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2" y="1914889"/>
            <a:ext cx="8072042" cy="42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898703"/>
      </p:ext>
    </p:extLst>
  </p:cSld>
  <p:clrMapOvr>
    <a:masterClrMapping/>
  </p:clrMapOvr>
</p:sld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114</TotalTime>
  <Words>480</Words>
  <Application>Microsoft Office PowerPoint</Application>
  <PresentationFormat>Экран (4:3)</PresentationFormat>
  <Paragraphs>163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Palatino Linotype</vt:lpstr>
      <vt:lpstr>Roboto Mono</vt:lpstr>
      <vt:lpstr>Roboto</vt:lpstr>
      <vt:lpstr>Courier New</vt:lpstr>
      <vt:lpstr>Century Gothic</vt:lpstr>
      <vt:lpstr>Исполнительная</vt:lpstr>
      <vt:lpstr>Python For Data Science Part 1</vt:lpstr>
      <vt:lpstr>Upcoming Events</vt:lpstr>
      <vt:lpstr>Accessing the Code</vt:lpstr>
      <vt:lpstr>Contents</vt:lpstr>
      <vt:lpstr>Reading Recommendation</vt:lpstr>
      <vt:lpstr>Jupyter Notebook</vt:lpstr>
      <vt:lpstr>NumPy Introduction</vt:lpstr>
      <vt:lpstr>NumPy Axes</vt:lpstr>
      <vt:lpstr>NumPy Axes</vt:lpstr>
      <vt:lpstr>NumPy Concatenati</vt:lpstr>
      <vt:lpstr>NumPy Concatenati</vt:lpstr>
      <vt:lpstr>NumPy Broadcasting</vt:lpstr>
      <vt:lpstr>NumPy Aggregation</vt:lpstr>
      <vt:lpstr>NumPy Aggregation</vt:lpstr>
      <vt:lpstr>Pandas Introduction</vt:lpstr>
      <vt:lpstr>Pandas Introduction</vt:lpstr>
      <vt:lpstr>Pandas Data Structures</vt:lpstr>
      <vt:lpstr>Pandas Data Structures</vt:lpstr>
      <vt:lpstr>Pandas vs NumPy</vt:lpstr>
      <vt:lpstr>Matplotlib Introduction</vt:lpstr>
      <vt:lpstr>Matplotlib Introduction</vt:lpstr>
      <vt:lpstr>Matplotlib Hierarchy</vt:lpstr>
      <vt:lpstr>Matplotlib Hierarchy</vt:lpstr>
      <vt:lpstr>Iris Flower Dataset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 Part 1</dc:title>
  <dc:creator>Vlad Bondarenko</dc:creator>
  <cp:lastModifiedBy>Windows User</cp:lastModifiedBy>
  <cp:revision>14</cp:revision>
  <dcterms:modified xsi:type="dcterms:W3CDTF">2019-10-16T13:46:07Z</dcterms:modified>
</cp:coreProperties>
</file>